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6" r:id="rId16"/>
    <p:sldId id="275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20"/>
    <p:restoredTop sz="94680"/>
  </p:normalViewPr>
  <p:slideViewPr>
    <p:cSldViewPr snapToGrid="0">
      <p:cViewPr varScale="1">
        <p:scale>
          <a:sx n="100" d="100"/>
          <a:sy n="100" d="100"/>
        </p:scale>
        <p:origin x="168" y="2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14377" latinLnBrk="0">
      <a:defRPr sz="1200">
        <a:latin typeface="+mj-lt"/>
        <a:ea typeface="+mj-ea"/>
        <a:cs typeface="+mj-cs"/>
        <a:sym typeface="Calibri"/>
      </a:defRPr>
    </a:lvl1pPr>
    <a:lvl2pPr indent="228600" defTabSz="914377" latinLnBrk="0">
      <a:defRPr sz="1200">
        <a:latin typeface="+mj-lt"/>
        <a:ea typeface="+mj-ea"/>
        <a:cs typeface="+mj-cs"/>
        <a:sym typeface="Calibri"/>
      </a:defRPr>
    </a:lvl2pPr>
    <a:lvl3pPr indent="457200" defTabSz="914377" latinLnBrk="0">
      <a:defRPr sz="1200">
        <a:latin typeface="+mj-lt"/>
        <a:ea typeface="+mj-ea"/>
        <a:cs typeface="+mj-cs"/>
        <a:sym typeface="Calibri"/>
      </a:defRPr>
    </a:lvl3pPr>
    <a:lvl4pPr indent="685800" defTabSz="914377" latinLnBrk="0">
      <a:defRPr sz="1200">
        <a:latin typeface="+mj-lt"/>
        <a:ea typeface="+mj-ea"/>
        <a:cs typeface="+mj-cs"/>
        <a:sym typeface="Calibri"/>
      </a:defRPr>
    </a:lvl4pPr>
    <a:lvl5pPr indent="914400" defTabSz="914377" latinLnBrk="0">
      <a:defRPr sz="1200">
        <a:latin typeface="+mj-lt"/>
        <a:ea typeface="+mj-ea"/>
        <a:cs typeface="+mj-cs"/>
        <a:sym typeface="Calibri"/>
      </a:defRPr>
    </a:lvl5pPr>
    <a:lvl6pPr indent="1143000" defTabSz="914377" latinLnBrk="0">
      <a:defRPr sz="1200">
        <a:latin typeface="+mj-lt"/>
        <a:ea typeface="+mj-ea"/>
        <a:cs typeface="+mj-cs"/>
        <a:sym typeface="Calibri"/>
      </a:defRPr>
    </a:lvl6pPr>
    <a:lvl7pPr indent="1371600" defTabSz="914377" latinLnBrk="0">
      <a:defRPr sz="1200">
        <a:latin typeface="+mj-lt"/>
        <a:ea typeface="+mj-ea"/>
        <a:cs typeface="+mj-cs"/>
        <a:sym typeface="Calibri"/>
      </a:defRPr>
    </a:lvl7pPr>
    <a:lvl8pPr indent="1600200" defTabSz="914377" latinLnBrk="0">
      <a:defRPr sz="1200">
        <a:latin typeface="+mj-lt"/>
        <a:ea typeface="+mj-ea"/>
        <a:cs typeface="+mj-cs"/>
        <a:sym typeface="Calibri"/>
      </a:defRPr>
    </a:lvl8pPr>
    <a:lvl9pPr indent="1828800" defTabSz="914377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el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ctr">
              <a:defRPr sz="60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9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7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adroTexto 5"/>
          <p:cNvSpPr txBox="1"/>
          <p:nvPr/>
        </p:nvSpPr>
        <p:spPr>
          <a:xfrm>
            <a:off x="4197156" y="1434346"/>
            <a:ext cx="5943141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Puntos de encuentro</a:t>
            </a:r>
          </a:p>
        </p:txBody>
      </p:sp>
      <p:sp>
        <p:nvSpPr>
          <p:cNvPr id="104" name="CuadroTexto 6"/>
          <p:cNvSpPr txBox="1"/>
          <p:nvPr/>
        </p:nvSpPr>
        <p:spPr>
          <a:xfrm>
            <a:off x="2181123" y="4798099"/>
            <a:ext cx="7829754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Smart City Cluster: una década de actividad y transformación</a:t>
            </a:r>
          </a:p>
        </p:txBody>
      </p:sp>
      <p:pic>
        <p:nvPicPr>
          <p:cNvPr id="105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295" y="1011460"/>
            <a:ext cx="1646396" cy="1723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adroTexto 7"/>
          <p:cNvSpPr txBox="1"/>
          <p:nvPr/>
        </p:nvSpPr>
        <p:spPr>
          <a:xfrm>
            <a:off x="525869" y="1139147"/>
            <a:ext cx="4857661" cy="119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Financiación: justo lo que se necesita para transformar ideas en realidades</a:t>
            </a:r>
          </a:p>
        </p:txBody>
      </p:sp>
      <p:sp>
        <p:nvSpPr>
          <p:cNvPr id="145" name="CuadroTexto 5"/>
          <p:cNvSpPr txBox="1"/>
          <p:nvPr/>
        </p:nvSpPr>
        <p:spPr>
          <a:xfrm>
            <a:off x="525869" y="2571886"/>
            <a:ext cx="5532121" cy="203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Blip>
                <a:blip r:embed="rId2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Convenio especial de colaboración con SILO Company </a:t>
            </a:r>
            <a:r>
              <a:rPr b="0"/>
              <a:t>para actuaciones de Compra Pública Innovadora (Línea FID) y detección de oportunidades de financiación pública europea.</a:t>
            </a:r>
          </a:p>
          <a:p>
            <a:pPr marL="285750" indent="-285750">
              <a:buSzPct val="100000"/>
              <a:buBlip>
                <a:blip r:embed="rId2"/>
              </a:buBlip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b="0"/>
          </a:p>
          <a:p>
            <a:pPr marL="285750" indent="-285750">
              <a:buSzPct val="100000"/>
              <a:buBlip>
                <a:blip r:embed="rId2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Relación directa con SIfdi,</a:t>
            </a:r>
            <a:br/>
            <a:r>
              <a:rPr b="0"/>
              <a:t>expertos en Inversión Extranjera Directa.</a:t>
            </a:r>
          </a:p>
          <a:p>
            <a:pPr marL="285750" indent="-285750">
              <a:buSzPct val="100000"/>
              <a:buBlip>
                <a:blip r:embed="rId2"/>
              </a:buBlip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b="0"/>
          </a:p>
          <a:p>
            <a:pPr marL="285750" indent="-285750">
              <a:buSzPct val="100000"/>
              <a:buBlip>
                <a:blip r:embed="rId2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Captación y generación de negocio:</a:t>
            </a:r>
            <a:br/>
            <a:r>
              <a:t>30 M € en los últimos 3 años.</a:t>
            </a:r>
          </a:p>
        </p:txBody>
      </p:sp>
      <p:sp>
        <p:nvSpPr>
          <p:cNvPr id="146" name="CuadroTexto 3"/>
          <p:cNvSpPr txBox="1"/>
          <p:nvPr/>
        </p:nvSpPr>
        <p:spPr>
          <a:xfrm>
            <a:off x="8476684" y="1980756"/>
            <a:ext cx="1683380" cy="181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Más de 70 proyectos técnicos</a:t>
            </a:r>
            <a:r>
              <a:rPr b="0"/>
              <a:t> realizados para solicitudes de 10 líneas de ayuda diferentes en todos los ámbitos administrativos</a:t>
            </a:r>
          </a:p>
        </p:txBody>
      </p:sp>
      <p:pic>
        <p:nvPicPr>
          <p:cNvPr id="14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763" y="613668"/>
            <a:ext cx="4553223" cy="45528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adroTexto 7"/>
          <p:cNvSpPr txBox="1"/>
          <p:nvPr/>
        </p:nvSpPr>
        <p:spPr>
          <a:xfrm>
            <a:off x="530400" y="2367279"/>
            <a:ext cx="4553224" cy="119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>
                <a:latin typeface="+mn-lt"/>
                <a:ea typeface="+mn-ea"/>
                <a:cs typeface="+mn-cs"/>
                <a:sym typeface="Helvetica"/>
              </a:defRPr>
            </a:pPr>
            <a:r>
              <a:t>Líderes nacionales en las convocatorias 2022 y 2023</a:t>
            </a:r>
          </a:p>
          <a:p>
            <a:pPr>
              <a:defRPr sz="2400" b="1">
                <a:latin typeface="+mn-lt"/>
                <a:ea typeface="+mn-ea"/>
                <a:cs typeface="+mn-cs"/>
                <a:sym typeface="Helvetica"/>
              </a:defRPr>
            </a:pPr>
            <a:r>
              <a:t>de ayuda NextGen a las AEI</a:t>
            </a:r>
          </a:p>
        </p:txBody>
      </p:sp>
      <p:sp>
        <p:nvSpPr>
          <p:cNvPr id="150" name="CuadroTexto 5"/>
          <p:cNvSpPr txBox="1"/>
          <p:nvPr/>
        </p:nvSpPr>
        <p:spPr>
          <a:xfrm>
            <a:off x="530400" y="3652952"/>
            <a:ext cx="4228400" cy="212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Blip>
                <a:blip r:embed="rId2"/>
              </a:buBlip>
              <a:defRPr sz="1700" b="1">
                <a:latin typeface="+mn-lt"/>
                <a:ea typeface="+mn-ea"/>
                <a:cs typeface="+mn-cs"/>
                <a:sym typeface="Helvetica"/>
              </a:defRPr>
            </a:pPr>
            <a:r>
              <a:t>81 Proyectos presentados</a:t>
            </a:r>
          </a:p>
          <a:p>
            <a:pPr marL="285750" indent="-285750">
              <a:buSzPct val="100000"/>
              <a:buBlip>
                <a:blip r:embed="rId2"/>
              </a:buBlip>
              <a:defRPr sz="1700" b="1"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285750" indent="-285750">
              <a:buSzPct val="100000"/>
              <a:buBlip>
                <a:blip r:embed="rId2"/>
              </a:buBlip>
              <a:defRPr sz="1700" b="1">
                <a:latin typeface="+mn-lt"/>
                <a:ea typeface="+mn-ea"/>
                <a:cs typeface="+mn-cs"/>
                <a:sym typeface="Helvetica"/>
              </a:defRPr>
            </a:pPr>
            <a:r>
              <a:t>45 proyectos aprobados</a:t>
            </a:r>
          </a:p>
          <a:p>
            <a:pPr marL="285750" indent="-285750">
              <a:buSzPct val="100000"/>
              <a:buBlip>
                <a:blip r:embed="rId2"/>
              </a:buBlip>
              <a:defRPr sz="1700" b="1"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285750" indent="-285750">
              <a:buSzPct val="100000"/>
              <a:buBlip>
                <a:blip r:embed="rId2"/>
              </a:buBlip>
              <a:defRPr sz="1700" b="1">
                <a:latin typeface="+mn-lt"/>
                <a:ea typeface="+mn-ea"/>
                <a:cs typeface="+mn-cs"/>
                <a:sym typeface="Helvetica"/>
              </a:defRPr>
            </a:pPr>
            <a:r>
              <a:t>80 empresas beneficiadas</a:t>
            </a:r>
          </a:p>
          <a:p>
            <a:pPr marL="285750" indent="-285750">
              <a:buSzPct val="100000"/>
              <a:buBlip>
                <a:blip r:embed="rId2"/>
              </a:buBlip>
              <a:defRPr sz="1700" b="1"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285750" indent="-285750">
              <a:buSzPct val="100000"/>
              <a:buBlip>
                <a:blip r:embed="rId2"/>
              </a:buBlip>
              <a:defRPr sz="1700" b="1">
                <a:latin typeface="+mn-lt"/>
                <a:ea typeface="+mn-ea"/>
                <a:cs typeface="+mn-cs"/>
                <a:sym typeface="Helvetica"/>
              </a:defRPr>
            </a:pPr>
            <a:r>
              <a:t>8,2 millones de euros en ayudas concedidas</a:t>
            </a:r>
          </a:p>
        </p:txBody>
      </p:sp>
      <p:pic>
        <p:nvPicPr>
          <p:cNvPr id="151" name="Imagen 6" descr="Imagen 6"/>
          <p:cNvPicPr>
            <a:picLocks noChangeAspect="1"/>
          </p:cNvPicPr>
          <p:nvPr/>
        </p:nvPicPr>
        <p:blipFill>
          <a:blip r:embed="rId3"/>
          <a:srcRect r="4284" b="6563"/>
          <a:stretch>
            <a:fillRect/>
          </a:stretch>
        </p:blipFill>
        <p:spPr>
          <a:xfrm>
            <a:off x="5757478" y="347049"/>
            <a:ext cx="6429755" cy="6276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SCC.positivo.alt.svg" descr="SCC.positivo.alt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00" y="1081607"/>
            <a:ext cx="1196341" cy="11963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adroTexto 7"/>
          <p:cNvSpPr txBox="1"/>
          <p:nvPr/>
        </p:nvSpPr>
        <p:spPr>
          <a:xfrm>
            <a:off x="538013" y="503847"/>
            <a:ext cx="461310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FF33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Oficina Técnica</a:t>
            </a:r>
          </a:p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i="1"/>
              <a:t>Transformers </a:t>
            </a:r>
            <a:r>
              <a:t>de carne y hueso</a:t>
            </a:r>
          </a:p>
        </p:txBody>
      </p:sp>
      <p:pic>
        <p:nvPicPr>
          <p:cNvPr id="155" name="SCC.positivo copia TALENTO.png" descr="SCC.positivo copia TALENT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315" y="1814989"/>
            <a:ext cx="3778826" cy="3778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FOTO EN EL CUBO GREENCITIES sq.jpg" descr="FOTO EN EL CUBO GREENCITIES sq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483" y="1699905"/>
            <a:ext cx="4890314" cy="4686878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158" name="CuadroTexto 7"/>
          <p:cNvSpPr txBox="1"/>
          <p:nvPr/>
        </p:nvSpPr>
        <p:spPr>
          <a:xfrm>
            <a:off x="1827873" y="302332"/>
            <a:ext cx="4669173" cy="119634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FFFFFF">
                <a:alpha val="8534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Un equipo profesional de máximo nivel para hablar con cada uno en su “idioma”</a:t>
            </a:r>
          </a:p>
        </p:txBody>
      </p:sp>
      <p:sp>
        <p:nvSpPr>
          <p:cNvPr id="159" name="CuadroTexto 9"/>
          <p:cNvSpPr txBox="1"/>
          <p:nvPr/>
        </p:nvSpPr>
        <p:spPr>
          <a:xfrm>
            <a:off x="7060728" y="1622724"/>
            <a:ext cx="4669173" cy="484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Blip>
                <a:blip r:embed="rId3"/>
              </a:buBlip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t>Coordinación, seguimiento y difusión de </a:t>
            </a:r>
            <a:r>
              <a:rPr b="1"/>
              <a:t>Comisiones de Expertos </a:t>
            </a:r>
            <a:r>
              <a:t>activadas por los asociados:</a:t>
            </a:r>
          </a:p>
          <a:p>
            <a:pPr marL="685800" lvl="1" indent="-228600">
              <a:buSzPct val="100000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t>Comercio Local</a:t>
            </a:r>
          </a:p>
          <a:p>
            <a:pPr marL="685800" lvl="1" indent="-228600">
              <a:buSzPct val="100000"/>
              <a:buChar char="•"/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t>Calidad del Aire</a:t>
            </a:r>
          </a:p>
          <a:p>
            <a:pPr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285750" indent="-285750">
              <a:buSzPct val="100000"/>
              <a:buBlip>
                <a:blip r:embed="rId3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Observatorio de información:</a:t>
            </a:r>
          </a:p>
          <a:p>
            <a:pPr marL="685800" lvl="1" indent="-228600">
              <a:buSzPct val="100000"/>
              <a:buChar char="•"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Actividades</a:t>
            </a:r>
            <a:r>
              <a:rPr b="0"/>
              <a:t> del Clúster y sus asociados </a:t>
            </a:r>
          </a:p>
          <a:p>
            <a:pPr marL="685800" lvl="1" indent="-228600">
              <a:buSzPct val="100000"/>
              <a:buChar char="•"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Novedades</a:t>
            </a:r>
            <a:r>
              <a:rPr b="0"/>
              <a:t> del sector</a:t>
            </a:r>
          </a:p>
          <a:p>
            <a:pPr marL="685800" lvl="1" indent="-228600">
              <a:buSzPct val="100000"/>
              <a:buChar char="•"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Publicaciones</a:t>
            </a:r>
            <a:r>
              <a:rPr b="0"/>
              <a:t> de asociados</a:t>
            </a:r>
          </a:p>
          <a:p>
            <a:pPr marL="685800" lvl="1" indent="-228600">
              <a:buSzPct val="100000"/>
              <a:buChar char="•"/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Licitaciones, concursos y convocatorias </a:t>
            </a:r>
            <a:r>
              <a:rPr b="0"/>
              <a:t>en el ámbito de la Smart City </a:t>
            </a:r>
          </a:p>
          <a:p>
            <a:pPr marL="742950" lvl="1" indent="-285750">
              <a:buSzPct val="100000"/>
              <a:buBlip>
                <a:blip r:embed="rId3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endParaRPr b="0"/>
          </a:p>
          <a:p>
            <a:pPr marL="285750" indent="-285750">
              <a:buSzPct val="100000"/>
              <a:buBlip>
                <a:blip r:embed="rId3"/>
              </a:buBlip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Escucha activa de necesidades del territorio.</a:t>
            </a:r>
          </a:p>
          <a:p>
            <a:pPr marL="285750" indent="-285750">
              <a:buSzPct val="100000"/>
              <a:buBlip>
                <a:blip r:embed="rId3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L="285750" indent="-285750">
              <a:buSzPct val="100000"/>
              <a:buBlip>
                <a:blip r:embed="rId3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Atención continuada a comunicación </a:t>
            </a:r>
            <a:r>
              <a:rPr b="0"/>
              <a:t>en medios y canales propios y externos.</a:t>
            </a:r>
          </a:p>
          <a:p>
            <a:pPr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endParaRPr b="0"/>
          </a:p>
          <a:p>
            <a:pPr marL="285750" indent="-285750">
              <a:buSzPct val="100000"/>
              <a:buBlip>
                <a:blip r:embed="rId3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Formación abierta a asociados y territorios</a:t>
            </a:r>
            <a:endParaRPr b="0"/>
          </a:p>
          <a:p>
            <a:pPr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b="0"/>
          </a:p>
          <a:p>
            <a:pPr marL="285750" indent="-285750">
              <a:buSzPct val="100000"/>
              <a:buBlip>
                <a:blip r:embed="rId3"/>
              </a:buBlip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t>Situación en </a:t>
            </a:r>
            <a:r>
              <a:rPr b="1"/>
              <a:t>Málaga Tech Park</a:t>
            </a:r>
            <a:r>
              <a:t>, referente indiscutible y sede mundial de la Asociación de Parques y Áreas de Innovación (IASP).</a:t>
            </a:r>
          </a:p>
        </p:txBody>
      </p:sp>
      <p:sp>
        <p:nvSpPr>
          <p:cNvPr id="160" name="CuadroTexto 9"/>
          <p:cNvSpPr txBox="1"/>
          <p:nvPr/>
        </p:nvSpPr>
        <p:spPr>
          <a:xfrm>
            <a:off x="304564" y="5374786"/>
            <a:ext cx="1146388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1200" b="1">
                <a:solidFill>
                  <a:srgbClr val="EB482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4 </a:t>
            </a:r>
            <a:r>
              <a:rPr b="0"/>
              <a:t>Ingenieros</a:t>
            </a:r>
          </a:p>
          <a:p>
            <a:pPr algn="r">
              <a:defRPr sz="1200" b="1">
                <a:solidFill>
                  <a:srgbClr val="EB482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2 </a:t>
            </a:r>
            <a:r>
              <a:rPr b="0"/>
              <a:t>Científicas</a:t>
            </a:r>
          </a:p>
          <a:p>
            <a:pPr algn="r">
              <a:defRPr sz="1200" b="1">
                <a:solidFill>
                  <a:srgbClr val="EB482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2 </a:t>
            </a:r>
            <a:r>
              <a:rPr b="0"/>
              <a:t>Economistas</a:t>
            </a:r>
          </a:p>
          <a:p>
            <a:pPr algn="r">
              <a:defRPr sz="1200" b="1">
                <a:solidFill>
                  <a:srgbClr val="EB482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1 </a:t>
            </a:r>
            <a:r>
              <a:rPr b="0"/>
              <a:t>Periodista</a:t>
            </a:r>
          </a:p>
          <a:p>
            <a:pPr algn="r">
              <a:defRPr sz="1200" b="1">
                <a:solidFill>
                  <a:srgbClr val="EB482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1 </a:t>
            </a:r>
            <a:r>
              <a:rPr b="0"/>
              <a:t>Geógrafo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adroTexto 7"/>
          <p:cNvSpPr txBox="1"/>
          <p:nvPr/>
        </p:nvSpPr>
        <p:spPr>
          <a:xfrm>
            <a:off x="510401" y="585829"/>
            <a:ext cx="11095178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3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Málaga Ciudad y </a:t>
            </a:r>
            <a:r>
              <a:rPr lang="es-ES" dirty="0">
                <a:solidFill>
                  <a:schemeClr val="tx1"/>
                </a:solidFill>
              </a:rPr>
              <a:t>UMA - FP</a:t>
            </a:r>
            <a:endParaRPr dirty="0">
              <a:solidFill>
                <a:schemeClr val="tx1"/>
              </a:solidFill>
            </a:endParaRPr>
          </a:p>
          <a:p>
            <a:pPr>
              <a:defRPr sz="23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CASOS DE ÉXITO EN LA GESTIÓN DEL TALENTO</a:t>
            </a:r>
          </a:p>
        </p:txBody>
      </p:sp>
      <p:pic>
        <p:nvPicPr>
          <p:cNvPr id="165" name="SCC.positivo.alt.svg" descr="SCC.positivo.alt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05" y="103707"/>
            <a:ext cx="698137" cy="698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3A89CD8-A9FC-D3DA-F423-8BC1123FA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90" y="1846937"/>
            <a:ext cx="7772400" cy="282376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B0D35C5-F1D8-E87D-EEBC-A9E162106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505" y="5004233"/>
            <a:ext cx="4597400" cy="139493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n 9" descr="Imagen 9"/>
          <p:cNvPicPr>
            <a:picLocks noChangeAspect="1"/>
          </p:cNvPicPr>
          <p:nvPr/>
        </p:nvPicPr>
        <p:blipFill>
          <a:blip r:embed="rId2"/>
          <a:srcRect t="6174" b="9360"/>
          <a:stretch>
            <a:fillRect/>
          </a:stretch>
        </p:blipFill>
        <p:spPr>
          <a:xfrm>
            <a:off x="-14359" y="-13387"/>
            <a:ext cx="12220718" cy="6884774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CuadroTexto 7"/>
          <p:cNvSpPr txBox="1"/>
          <p:nvPr/>
        </p:nvSpPr>
        <p:spPr>
          <a:xfrm>
            <a:off x="510401" y="585829"/>
            <a:ext cx="11095178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3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Málaga Ciudad y Málaga </a:t>
            </a:r>
            <a:r>
              <a:rPr dirty="0" err="1"/>
              <a:t>TechPark</a:t>
            </a:r>
            <a:endParaRPr dirty="0"/>
          </a:p>
          <a:p>
            <a:pPr>
              <a:defRPr sz="23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CASOS DE ÉXITO EN LA GESTIÓN DEL TALENTO</a:t>
            </a:r>
          </a:p>
        </p:txBody>
      </p:sp>
      <p:pic>
        <p:nvPicPr>
          <p:cNvPr id="165" name="SCC.positivo.alt.svg" descr="SCC.positivo.alt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05" y="103707"/>
            <a:ext cx="698137" cy="6981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789711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adroTexto 7"/>
          <p:cNvSpPr txBox="1"/>
          <p:nvPr/>
        </p:nvSpPr>
        <p:spPr>
          <a:xfrm>
            <a:off x="510401" y="585829"/>
            <a:ext cx="11095178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3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Málaga Ciudad y Málaga </a:t>
            </a:r>
            <a:r>
              <a:rPr lang="es-ES" dirty="0"/>
              <a:t>Polo Digital</a:t>
            </a:r>
            <a:endParaRPr dirty="0"/>
          </a:p>
          <a:p>
            <a:pPr>
              <a:defRPr sz="23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CASOS DE ÉXITO EN LA GESTIÓN DEL TALENTO</a:t>
            </a:r>
          </a:p>
        </p:txBody>
      </p:sp>
      <p:pic>
        <p:nvPicPr>
          <p:cNvPr id="165" name="SCC.positivo.alt.svg" descr="SCC.positivo.alt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05" y="103707"/>
            <a:ext cx="698137" cy="698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B6E2264-079B-BF58-8E8B-24490FCFD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28990" y="857250"/>
            <a:ext cx="6858000" cy="5143500"/>
          </a:xfrm>
          <a:prstGeom prst="rect">
            <a:avLst/>
          </a:prstGeom>
        </p:spPr>
      </p:pic>
      <p:sp>
        <p:nvSpPr>
          <p:cNvPr id="3" name="CuadroTexto 7">
            <a:extLst>
              <a:ext uri="{FF2B5EF4-FFF2-40B4-BE49-F238E27FC236}">
                <a16:creationId xmlns:a16="http://schemas.microsoft.com/office/drawing/2014/main" id="{2F469451-63E6-D41C-32E1-15A90A113C55}"/>
              </a:ext>
            </a:extLst>
          </p:cNvPr>
          <p:cNvSpPr txBox="1"/>
          <p:nvPr/>
        </p:nvSpPr>
        <p:spPr>
          <a:xfrm>
            <a:off x="177801" y="738229"/>
            <a:ext cx="3187700" cy="1862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3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Málaga Ciudad y Málaga </a:t>
            </a:r>
            <a:r>
              <a:rPr lang="es-ES" dirty="0">
                <a:solidFill>
                  <a:schemeClr val="tx1"/>
                </a:solidFill>
              </a:rPr>
              <a:t>Polo Digital</a:t>
            </a:r>
            <a:endParaRPr dirty="0">
              <a:solidFill>
                <a:schemeClr val="tx1"/>
              </a:solidFill>
            </a:endParaRPr>
          </a:p>
          <a:p>
            <a:pPr>
              <a:defRPr sz="23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CASOS DE ÉXITO EN LA GESTIÓN DEL TALENTO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6180E9-E4B9-3914-C76B-B815C28A7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4329" y="4373043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3449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C.positivo CROSS.png" descr="SCC.positivo CRO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775" y="1207103"/>
            <a:ext cx="4875594" cy="487559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CuadroTexto 7"/>
          <p:cNvSpPr txBox="1"/>
          <p:nvPr/>
        </p:nvSpPr>
        <p:spPr>
          <a:xfrm>
            <a:off x="4983013" y="3563351"/>
            <a:ext cx="1951118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Proyectos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45" y="1885145"/>
            <a:ext cx="5862682" cy="3889042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CuadroTexto 5"/>
          <p:cNvSpPr txBox="1"/>
          <p:nvPr/>
        </p:nvSpPr>
        <p:spPr>
          <a:xfrm>
            <a:off x="6627780" y="1875738"/>
            <a:ext cx="4795786" cy="289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Blip>
                <a:blip r:embed="rId3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Despliegue de cámaras de seguridad </a:t>
            </a:r>
            <a:r>
              <a:rPr b="0"/>
              <a:t>en entornos municipales</a:t>
            </a:r>
          </a:p>
          <a:p>
            <a:pPr marL="285750" indent="-285750">
              <a:buSzPct val="100000"/>
              <a:buBlip>
                <a:blip r:embed="rId3"/>
              </a:buBlip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b="0"/>
          </a:p>
          <a:p>
            <a:pPr marL="285750" indent="-285750">
              <a:buSzPct val="100000"/>
              <a:buBlip>
                <a:blip r:embed="rId3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Transición a sistema de alumbrado inteligente</a:t>
            </a:r>
            <a:br/>
            <a:r>
              <a:t>y luminarias LED</a:t>
            </a:r>
          </a:p>
          <a:p>
            <a:pPr marL="285750" indent="-285750">
              <a:buSzPct val="100000"/>
              <a:buBlip>
                <a:blip r:embed="rId3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285750" indent="-285750">
              <a:buSzPct val="100000"/>
              <a:buBlip>
                <a:blip r:embed="rId3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Recogida inteligente de residuos</a:t>
            </a:r>
          </a:p>
          <a:p>
            <a:pPr marL="285750" indent="-285750">
              <a:buSzPct val="100000"/>
              <a:buBlip>
                <a:blip r:embed="rId3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285750" indent="-285750">
              <a:buSzPct val="100000"/>
              <a:buBlip>
                <a:blip r:embed="rId3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Sensorización y automatización de infraestructuras </a:t>
            </a:r>
            <a:r>
              <a:rPr b="0"/>
              <a:t>municipales en todo el ciclo del agua</a:t>
            </a:r>
          </a:p>
          <a:p>
            <a:pPr marL="285750" indent="-285750">
              <a:buSzPct val="100000"/>
              <a:buBlip>
                <a:blip r:embed="rId3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endParaRPr b="0"/>
          </a:p>
          <a:p>
            <a:pPr marL="285750" indent="-285750">
              <a:buSzPct val="100000"/>
              <a:buBlip>
                <a:blip r:embed="rId3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Divulgación y formación </a:t>
            </a:r>
            <a:r>
              <a:rPr b="0"/>
              <a:t>en competencias y habilidades digitales</a:t>
            </a:r>
          </a:p>
        </p:txBody>
      </p:sp>
      <p:pic>
        <p:nvPicPr>
          <p:cNvPr id="172" name="SCC.positivo.alt.svg" descr="SCC.positivo.alt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905" y="103707"/>
            <a:ext cx="698137" cy="698137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CuadroTexto 7"/>
          <p:cNvSpPr txBox="1"/>
          <p:nvPr/>
        </p:nvSpPr>
        <p:spPr>
          <a:xfrm>
            <a:off x="392773" y="520107"/>
            <a:ext cx="6637373" cy="119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>
                <a:latin typeface="+mn-lt"/>
                <a:ea typeface="+mn-ea"/>
                <a:cs typeface="+mn-cs"/>
                <a:sym typeface="Helvetica"/>
              </a:defRPr>
            </a:pPr>
            <a:r>
              <a:t>919 municipios beneficiados</a:t>
            </a:r>
          </a:p>
          <a:p>
            <a:pPr>
              <a:defRPr sz="2400" b="1">
                <a:latin typeface="+mn-lt"/>
                <a:ea typeface="+mn-ea"/>
                <a:cs typeface="+mn-cs"/>
                <a:sym typeface="Helvetica"/>
              </a:defRPr>
            </a:pPr>
            <a:r>
              <a:t>5 diputaciones provinciales implicadas</a:t>
            </a:r>
          </a:p>
          <a:p>
            <a:pPr>
              <a:defRPr sz="2400" b="1">
                <a:latin typeface="+mn-lt"/>
                <a:ea typeface="+mn-ea"/>
                <a:cs typeface="+mn-cs"/>
                <a:sym typeface="Helvetica"/>
              </a:defRPr>
            </a:pPr>
            <a:r>
              <a:t>25 millones de euros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C.positivo.alt.svg" descr="SCC.positivo.alt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05" y="103707"/>
            <a:ext cx="698136" cy="698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n 4" descr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49" y="2040985"/>
            <a:ext cx="5524754" cy="4173026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CuadroTexto 7"/>
          <p:cNvSpPr txBox="1"/>
          <p:nvPr/>
        </p:nvSpPr>
        <p:spPr>
          <a:xfrm>
            <a:off x="545173" y="643989"/>
            <a:ext cx="6637373" cy="119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>
                <a:latin typeface="+mn-lt"/>
                <a:ea typeface="+mn-ea"/>
                <a:cs typeface="+mn-cs"/>
                <a:sym typeface="Helvetica"/>
              </a:defRPr>
            </a:pPr>
            <a:r>
              <a:t>Único representante español en el</a:t>
            </a:r>
          </a:p>
          <a:p>
            <a:pPr>
              <a:defRPr sz="2400" b="1">
                <a:latin typeface="+mn-lt"/>
                <a:ea typeface="+mn-ea"/>
                <a:cs typeface="+mn-cs"/>
                <a:sym typeface="Helvetica"/>
              </a:defRPr>
            </a:pPr>
            <a:r>
              <a:t>Proyecto Europeo de Descarbonización</a:t>
            </a:r>
          </a:p>
          <a:p>
            <a:pPr>
              <a:defRPr sz="2400" b="1">
                <a:latin typeface="+mn-lt"/>
                <a:ea typeface="+mn-ea"/>
                <a:cs typeface="+mn-cs"/>
                <a:sym typeface="Helvetica"/>
              </a:defRPr>
            </a:pPr>
            <a:r>
              <a:t>para municipios pequeños y medianos</a:t>
            </a:r>
          </a:p>
        </p:txBody>
      </p:sp>
      <p:sp>
        <p:nvSpPr>
          <p:cNvPr id="178" name="CuadroTexto 5"/>
          <p:cNvSpPr txBox="1"/>
          <p:nvPr/>
        </p:nvSpPr>
        <p:spPr>
          <a:xfrm>
            <a:off x="6238194" y="3957706"/>
            <a:ext cx="5298439" cy="2250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Blip>
                <a:blip r:embed="rId4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6 países de la UE trabajando en colaboración:</a:t>
            </a:r>
            <a:br/>
            <a:r>
              <a:rPr b="0"/>
              <a:t>España, Alemania, Croacia, Reino Unido, Irlanda y Dinamarca</a:t>
            </a:r>
          </a:p>
          <a:p>
            <a:pPr marL="285750" indent="-285750">
              <a:buSzPct val="100000"/>
              <a:buBlip>
                <a:blip r:embed="rId4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endParaRPr b="0"/>
          </a:p>
          <a:p>
            <a:pPr marL="285750" indent="-285750">
              <a:buSzPct val="100000"/>
              <a:buBlip>
                <a:blip r:embed="rId4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18 meses de duración.</a:t>
            </a:r>
            <a:br/>
            <a:endParaRPr/>
          </a:p>
          <a:p>
            <a:pPr marL="285750" indent="-285750">
              <a:buSzPct val="100000"/>
              <a:buBlip>
                <a:blip r:embed="rId4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Más de 400.000 euros de presupuesto.</a:t>
            </a:r>
          </a:p>
          <a:p>
            <a:pPr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285750" indent="-285750">
              <a:buSzPct val="100000"/>
              <a:buBlip>
                <a:blip r:embed="rId4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Trabajo de campo con 50 pymes y ciudades:</a:t>
            </a:r>
            <a:br/>
            <a:r>
              <a:rPr b="0"/>
              <a:t>casos de éxito de empresas e iniciativas de las administraciones públicas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adroTexto 6"/>
          <p:cNvSpPr txBox="1"/>
          <p:nvPr/>
        </p:nvSpPr>
        <p:spPr>
          <a:xfrm>
            <a:off x="1405093" y="989563"/>
            <a:ext cx="938181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FCFFFC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Smart City Cluster es un espacio abierto a la </a:t>
            </a:r>
            <a:r>
              <a:rPr b="1">
                <a:solidFill>
                  <a:srgbClr val="FF3300"/>
                </a:solidFill>
              </a:rPr>
              <a:t>transformación </a:t>
            </a:r>
            <a:r>
              <a:t>y la</a:t>
            </a:r>
            <a:r>
              <a:rPr b="1">
                <a:solidFill>
                  <a:srgbClr val="FF3300"/>
                </a:solidFill>
              </a:rPr>
              <a:t> innovación</a:t>
            </a:r>
          </a:p>
        </p:txBody>
      </p:sp>
      <p:pic>
        <p:nvPicPr>
          <p:cNvPr id="108" name="Imagen 1" descr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753" y="3048474"/>
            <a:ext cx="1079934" cy="936738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n 10" descr="Imagen 10"/>
          <p:cNvPicPr>
            <a:picLocks noChangeAspect="1"/>
          </p:cNvPicPr>
          <p:nvPr/>
        </p:nvPicPr>
        <p:blipFill>
          <a:blip r:embed="rId2"/>
          <a:srcRect t="8652" r="10036" b="3208"/>
          <a:stretch>
            <a:fillRect/>
          </a:stretch>
        </p:blipFill>
        <p:spPr>
          <a:xfrm>
            <a:off x="-48004" y="-10661"/>
            <a:ext cx="12288008" cy="6879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SCC.positivo.alt.svg" descr="SCC.positivo.alt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7093" y="141807"/>
            <a:ext cx="617868" cy="61786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CuadroTexto 7"/>
          <p:cNvSpPr txBox="1"/>
          <p:nvPr/>
        </p:nvSpPr>
        <p:spPr>
          <a:xfrm>
            <a:off x="396281" y="963821"/>
            <a:ext cx="3119038" cy="485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600" b="1" i="1">
                <a:solidFill>
                  <a:srgbClr val="FF33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Connec Zahara</a:t>
            </a:r>
          </a:p>
        </p:txBody>
      </p:sp>
      <p:sp>
        <p:nvSpPr>
          <p:cNvPr id="183" name="CuadroTexto 8"/>
          <p:cNvSpPr txBox="1"/>
          <p:nvPr/>
        </p:nvSpPr>
        <p:spPr>
          <a:xfrm>
            <a:off x="426513" y="1463647"/>
            <a:ext cx="5202083" cy="59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defRPr sz="17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Transformación en Destino Turístico Inteligente</a:t>
            </a:r>
          </a:p>
          <a:p>
            <a:pPr>
              <a:defRPr sz="1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para la revitalización del Comercio Local</a:t>
            </a:r>
          </a:p>
        </p:txBody>
      </p:sp>
      <p:sp>
        <p:nvSpPr>
          <p:cNvPr id="184" name="CuadroTexto 5"/>
          <p:cNvSpPr txBox="1"/>
          <p:nvPr/>
        </p:nvSpPr>
        <p:spPr>
          <a:xfrm>
            <a:off x="345393" y="2164714"/>
            <a:ext cx="3466395" cy="2682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Acciones</a:t>
            </a:r>
          </a:p>
          <a:p>
            <a:pPr marL="285750" indent="-285750">
              <a:buSzPct val="100000"/>
              <a:buBlip>
                <a:blip r:embed="rId4"/>
              </a:buBlip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285750" indent="-285750">
              <a:buSzPct val="100000"/>
              <a:buBlip>
                <a:blip r:embed="rId4"/>
              </a:buBlip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Plataforma digital de información local </a:t>
            </a:r>
            <a:r>
              <a:rPr b="0"/>
              <a:t>para vecinos y turistas</a:t>
            </a:r>
          </a:p>
          <a:p>
            <a:pPr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b="0"/>
          </a:p>
          <a:p>
            <a:pPr marL="285750" indent="-285750">
              <a:buSzPct val="100000"/>
              <a:buBlip>
                <a:blip r:embed="rId4"/>
              </a:buBlip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Señalética y paneles inteligentes y adaptados</a:t>
            </a:r>
            <a:r>
              <a:rPr b="0"/>
              <a:t> a personas con discapacidad</a:t>
            </a:r>
          </a:p>
          <a:p>
            <a:pPr marL="285750" indent="-285750">
              <a:buSzPct val="100000"/>
              <a:buBlip>
                <a:blip r:embed="rId4"/>
              </a:buBlip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b="0"/>
          </a:p>
          <a:p>
            <a:pPr marL="285750" indent="-285750">
              <a:buSzPct val="100000"/>
              <a:buBlip>
                <a:blip r:embed="rId4"/>
              </a:buBlip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Sistema de Analítica de Big Data </a:t>
            </a:r>
            <a:r>
              <a:rPr b="0"/>
              <a:t>de movilidad y consumo de visitantes y vecinos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n 7" descr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396" y="881875"/>
            <a:ext cx="5094250" cy="5094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anelLateralx2.png" descr="PanelLateralx2.png"/>
          <p:cNvPicPr>
            <a:picLocks noChangeAspect="1"/>
          </p:cNvPicPr>
          <p:nvPr/>
        </p:nvPicPr>
        <p:blipFill>
          <a:blip r:embed="rId2"/>
          <a:srcRect t="16880" b="7362"/>
          <a:stretch>
            <a:fillRect/>
          </a:stretch>
        </p:blipFill>
        <p:spPr>
          <a:xfrm>
            <a:off x="-1" y="-109153"/>
            <a:ext cx="12192001" cy="70763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adroTexto 3"/>
          <p:cNvSpPr txBox="1"/>
          <p:nvPr/>
        </p:nvSpPr>
        <p:spPr>
          <a:xfrm>
            <a:off x="2390550" y="3132119"/>
            <a:ext cx="1730439" cy="76454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5540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Territorios</a:t>
            </a:r>
          </a:p>
          <a:p>
            <a:pPr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necesidades</a:t>
            </a:r>
          </a:p>
        </p:txBody>
      </p:sp>
      <p:sp>
        <p:nvSpPr>
          <p:cNvPr id="113" name="CuadroTexto 7"/>
          <p:cNvSpPr txBox="1"/>
          <p:nvPr/>
        </p:nvSpPr>
        <p:spPr>
          <a:xfrm>
            <a:off x="8140653" y="3132119"/>
            <a:ext cx="2134300" cy="76454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5506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Empresas</a:t>
            </a:r>
          </a:p>
          <a:p>
            <a:pPr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soluciones</a:t>
            </a:r>
          </a:p>
        </p:txBody>
      </p:sp>
      <p:sp>
        <p:nvSpPr>
          <p:cNvPr id="114" name="CuadroTexto 8"/>
          <p:cNvSpPr txBox="1"/>
          <p:nvPr/>
        </p:nvSpPr>
        <p:spPr>
          <a:xfrm>
            <a:off x="5115790" y="5268617"/>
            <a:ext cx="2134300" cy="76454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5515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Financiación</a:t>
            </a:r>
          </a:p>
          <a:p>
            <a:pPr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pública / privada</a:t>
            </a:r>
          </a:p>
        </p:txBody>
      </p:sp>
      <p:pic>
        <p:nvPicPr>
          <p:cNvPr id="115" name="Imagen 1" descr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753" y="3048474"/>
            <a:ext cx="1079934" cy="936738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16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2427" y="3231873"/>
            <a:ext cx="303371" cy="565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143163" y="3231873"/>
            <a:ext cx="303371" cy="565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944315" y="4834415"/>
            <a:ext cx="303371" cy="565033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CuadroTexto 6"/>
          <p:cNvSpPr txBox="1"/>
          <p:nvPr/>
        </p:nvSpPr>
        <p:spPr>
          <a:xfrm>
            <a:off x="1218677" y="658052"/>
            <a:ext cx="9754646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>
                <a:solidFill>
                  <a:srgbClr val="FCFFFC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Aquí es donde </a:t>
            </a:r>
            <a:r>
              <a:rPr sz="2000" b="1">
                <a:solidFill>
                  <a:srgbClr val="FF3300"/>
                </a:solidFill>
              </a:rPr>
              <a:t>empresas, territorios e instituciones</a:t>
            </a:r>
            <a:r>
              <a:t> encuentran un entorno de confianza -neutral y transparente- en el que pueden colaborar y compartir </a:t>
            </a:r>
            <a:r>
              <a:rPr sz="2000" b="1">
                <a:solidFill>
                  <a:srgbClr val="FF3300"/>
                </a:solidFill>
              </a:rPr>
              <a:t>experiencias y recursos</a:t>
            </a:r>
            <a:r>
              <a:t> que ayudan a los entornos urbanos a ser cada día más inteligentes y sostenibles.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adroTexto 7"/>
          <p:cNvSpPr txBox="1"/>
          <p:nvPr/>
        </p:nvSpPr>
        <p:spPr>
          <a:xfrm>
            <a:off x="538013" y="503847"/>
            <a:ext cx="461310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CFFFC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Somos </a:t>
            </a:r>
            <a:r>
              <a:rPr b="1">
                <a:solidFill>
                  <a:srgbClr val="FF3300"/>
                </a:solidFill>
              </a:rPr>
              <a:t>la otra IA</a:t>
            </a:r>
            <a:endParaRPr b="1">
              <a:solidFill>
                <a:srgbClr val="FFFFFF"/>
              </a:solidFill>
            </a:endParaRPr>
          </a:p>
          <a:p>
            <a:pPr>
              <a:defRPr>
                <a:solidFill>
                  <a:srgbClr val="FCFFFC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la Inteligencia Asociativa</a:t>
            </a:r>
          </a:p>
        </p:txBody>
      </p:sp>
      <p:pic>
        <p:nvPicPr>
          <p:cNvPr id="122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691" y="2289776"/>
            <a:ext cx="3327401" cy="2481648"/>
          </a:xfrm>
          <a:prstGeom prst="rect">
            <a:avLst/>
          </a:prstGeom>
          <a:ln w="12700">
            <a:miter lim="400000"/>
          </a:ln>
          <a:effectLst>
            <a:outerShdw blurRad="635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adroTexto 7"/>
          <p:cNvSpPr txBox="1"/>
          <p:nvPr/>
        </p:nvSpPr>
        <p:spPr>
          <a:xfrm>
            <a:off x="518159" y="1282653"/>
            <a:ext cx="4824962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Somos el representante neutral de la industria Smart para…</a:t>
            </a:r>
          </a:p>
        </p:txBody>
      </p:sp>
      <p:sp>
        <p:nvSpPr>
          <p:cNvPr id="125" name="CuadroTexto 3"/>
          <p:cNvSpPr txBox="1"/>
          <p:nvPr/>
        </p:nvSpPr>
        <p:spPr>
          <a:xfrm>
            <a:off x="8476684" y="2209356"/>
            <a:ext cx="1683380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700" b="1">
                <a:latin typeface="+mn-lt"/>
                <a:ea typeface="+mn-ea"/>
                <a:cs typeface="+mn-cs"/>
                <a:sym typeface="Helvetica"/>
              </a:defRPr>
            </a:pPr>
            <a:r>
              <a:t>Más de 200 empresas </a:t>
            </a:r>
            <a:r>
              <a:rPr b="0"/>
              <a:t>e</a:t>
            </a:r>
          </a:p>
          <a:p>
            <a:pPr>
              <a:defRPr sz="1700">
                <a:latin typeface="+mn-lt"/>
                <a:ea typeface="+mn-ea"/>
                <a:cs typeface="+mn-cs"/>
                <a:sym typeface="Helvetica"/>
              </a:defRPr>
            </a:pPr>
            <a:r>
              <a:t>instituciones del ámbito nacional e internacional </a:t>
            </a:r>
          </a:p>
        </p:txBody>
      </p:sp>
      <p:sp>
        <p:nvSpPr>
          <p:cNvPr id="126" name="CuadroTexto 5"/>
          <p:cNvSpPr txBox="1"/>
          <p:nvPr/>
        </p:nvSpPr>
        <p:spPr>
          <a:xfrm>
            <a:off x="518159" y="2195830"/>
            <a:ext cx="5059681" cy="246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Blip>
                <a:blip r:embed="rId2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Impulsar la cooperación </a:t>
            </a:r>
            <a:r>
              <a:rPr b="0"/>
              <a:t>y </a:t>
            </a:r>
            <a:r>
              <a:rPr b="0" i="1"/>
              <a:t>networking.</a:t>
            </a:r>
          </a:p>
          <a:p>
            <a:pPr marL="285750" indent="-285750">
              <a:buSzPct val="100000"/>
              <a:buBlip>
                <a:blip r:embed="rId2"/>
              </a:buBlip>
              <a:defRPr sz="1400" i="1">
                <a:latin typeface="+mn-lt"/>
                <a:ea typeface="+mn-ea"/>
                <a:cs typeface="+mn-cs"/>
                <a:sym typeface="Helvetica"/>
              </a:defRPr>
            </a:pPr>
            <a:endParaRPr b="0" i="1"/>
          </a:p>
          <a:p>
            <a:pPr marL="285750" indent="-285750">
              <a:buSzPct val="100000"/>
              <a:buBlip>
                <a:blip r:embed="rId2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Brindar apoyo estratégico </a:t>
            </a:r>
            <a:r>
              <a:rPr b="0"/>
              <a:t>en el desarrollo e implementación de proyectos innovadores.</a:t>
            </a:r>
          </a:p>
          <a:p>
            <a:pPr marL="285750" indent="-285750">
              <a:buSzPct val="100000"/>
              <a:buBlip>
                <a:blip r:embed="rId2"/>
              </a:buBlip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b="0"/>
          </a:p>
          <a:p>
            <a:pPr marL="285750" indent="-285750">
              <a:buSzPct val="100000"/>
              <a:buBlip>
                <a:blip r:embed="rId2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Facilitar el acceso al observatorio </a:t>
            </a:r>
            <a:r>
              <a:rPr b="0"/>
              <a:t>de información del Clúster y la </a:t>
            </a:r>
            <a:r>
              <a:t>detección de oportunidades </a:t>
            </a:r>
            <a:r>
              <a:rPr b="0"/>
              <a:t>a distinta escala: local, regional, nacional e internacional.</a:t>
            </a:r>
          </a:p>
          <a:p>
            <a:pPr marL="285750" indent="-285750">
              <a:buSzPct val="100000"/>
              <a:buBlip>
                <a:blip r:embed="rId2"/>
              </a:buBlip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 b="0"/>
          </a:p>
          <a:p>
            <a:pPr marL="285750" indent="-285750">
              <a:buSzPct val="100000"/>
              <a:buBlip>
                <a:blip r:embed="rId2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Dinamizar </a:t>
            </a:r>
            <a:r>
              <a:rPr b="0"/>
              <a:t>jornadas y encuentros con entidades públicas competentes.</a:t>
            </a:r>
          </a:p>
        </p:txBody>
      </p:sp>
      <p:sp>
        <p:nvSpPr>
          <p:cNvPr id="127" name="CuadroTexto 8"/>
          <p:cNvSpPr txBox="1"/>
          <p:nvPr/>
        </p:nvSpPr>
        <p:spPr>
          <a:xfrm>
            <a:off x="815151" y="5625379"/>
            <a:ext cx="1506631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 b="1">
                <a:solidFill>
                  <a:srgbClr val="BFBFB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Más de 110.000 profesionales de la innovación </a:t>
            </a:r>
          </a:p>
        </p:txBody>
      </p:sp>
      <p:sp>
        <p:nvSpPr>
          <p:cNvPr id="128" name="CuadroTexto 9"/>
          <p:cNvSpPr txBox="1"/>
          <p:nvPr/>
        </p:nvSpPr>
        <p:spPr>
          <a:xfrm>
            <a:off x="3512942" y="5607131"/>
            <a:ext cx="1224143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 b="1">
                <a:solidFill>
                  <a:srgbClr val="BFBFB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Más de 16.000 M€ de facturación</a:t>
            </a:r>
          </a:p>
        </p:txBody>
      </p:sp>
      <p:sp>
        <p:nvSpPr>
          <p:cNvPr id="129" name="CuadroTexto 10"/>
          <p:cNvSpPr txBox="1"/>
          <p:nvPr/>
        </p:nvSpPr>
        <p:spPr>
          <a:xfrm>
            <a:off x="6141720" y="5627199"/>
            <a:ext cx="1224142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 b="1">
                <a:solidFill>
                  <a:srgbClr val="BFBFB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24% de empresas exportadoras</a:t>
            </a:r>
          </a:p>
        </p:txBody>
      </p:sp>
      <p:sp>
        <p:nvSpPr>
          <p:cNvPr id="130" name="CuadroTexto 11"/>
          <p:cNvSpPr txBox="1"/>
          <p:nvPr/>
        </p:nvSpPr>
        <p:spPr>
          <a:xfrm>
            <a:off x="8559408" y="5625379"/>
            <a:ext cx="2817441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 b="1">
                <a:solidFill>
                  <a:srgbClr val="BFBFB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Parte del tejido productivo en 40 provincias españolas (además de Francia o Alemania)</a:t>
            </a:r>
          </a:p>
        </p:txBody>
      </p:sp>
      <p:pic>
        <p:nvPicPr>
          <p:cNvPr id="131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763" y="613668"/>
            <a:ext cx="4553223" cy="45528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adroTexto 7"/>
          <p:cNvSpPr txBox="1"/>
          <p:nvPr/>
        </p:nvSpPr>
        <p:spPr>
          <a:xfrm>
            <a:off x="538013" y="503847"/>
            <a:ext cx="461310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FF33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Pensamos en TI</a:t>
            </a:r>
            <a:endParaRPr>
              <a:solidFill>
                <a:srgbClr val="FFFFFF"/>
              </a:solidFill>
            </a:endParaRPr>
          </a:p>
          <a:p>
            <a:pPr>
              <a:defRPr>
                <a:solidFill>
                  <a:srgbClr val="FCFFFC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el Territorio Inteligente</a:t>
            </a:r>
          </a:p>
        </p:txBody>
      </p:sp>
      <p:pic>
        <p:nvPicPr>
          <p:cNvPr id="134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360" y="2408599"/>
            <a:ext cx="3378201" cy="2384857"/>
          </a:xfrm>
          <a:prstGeom prst="rect">
            <a:avLst/>
          </a:prstGeom>
          <a:ln w="12700">
            <a:miter lim="400000"/>
          </a:ln>
          <a:effectLst>
            <a:outerShdw blurRad="635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adroTexto 7"/>
          <p:cNvSpPr txBox="1"/>
          <p:nvPr/>
        </p:nvSpPr>
        <p:spPr>
          <a:xfrm>
            <a:off x="525869" y="992938"/>
            <a:ext cx="5249547" cy="119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>
                <a:latin typeface="+mn-lt"/>
                <a:ea typeface="+mn-ea"/>
                <a:cs typeface="+mn-cs"/>
                <a:sym typeface="Helvetica"/>
              </a:defRPr>
            </a:pPr>
            <a:r>
              <a:t>Respondemos como industria</a:t>
            </a:r>
            <a:br/>
            <a:r>
              <a:t>a las necesidades reales de transformación del territorio</a:t>
            </a:r>
          </a:p>
        </p:txBody>
      </p:sp>
      <p:sp>
        <p:nvSpPr>
          <p:cNvPr id="137" name="CuadroTexto 3"/>
          <p:cNvSpPr txBox="1"/>
          <p:nvPr/>
        </p:nvSpPr>
        <p:spPr>
          <a:xfrm>
            <a:off x="8556743" y="2120456"/>
            <a:ext cx="1697031" cy="153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 b="1">
                <a:latin typeface="+mn-lt"/>
                <a:ea typeface="+mn-ea"/>
                <a:cs typeface="+mn-cs"/>
                <a:sym typeface="Helvetica"/>
              </a:defRPr>
            </a:pPr>
            <a:r>
              <a:t>Más de 150 proyectos </a:t>
            </a:r>
            <a:r>
              <a:rPr b="0"/>
              <a:t>con Administraciones Públicas locales, regionales y nacionales</a:t>
            </a:r>
          </a:p>
        </p:txBody>
      </p:sp>
      <p:sp>
        <p:nvSpPr>
          <p:cNvPr id="138" name="CuadroTexto 5"/>
          <p:cNvSpPr txBox="1"/>
          <p:nvPr/>
        </p:nvSpPr>
        <p:spPr>
          <a:xfrm>
            <a:off x="525869" y="2339663"/>
            <a:ext cx="5532121" cy="247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Blip>
                <a:blip r:embed="rId2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Ofrecemos soluciones concretas, no catálogos.</a:t>
            </a:r>
          </a:p>
          <a:p>
            <a:pPr marL="285750" indent="-285750">
              <a:buSzPct val="100000"/>
              <a:buBlip>
                <a:blip r:embed="rId2"/>
              </a:buBlip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285750" indent="-285750">
              <a:buSzPct val="100000"/>
              <a:buBlip>
                <a:blip r:embed="rId2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Aportamos la completa cadena de valor de una industria </a:t>
            </a:r>
            <a:r>
              <a:rPr b="0"/>
              <a:t>en constante innovación y colaboración, y capaz de adaptarse a cualquier escala y horizonte de cambio</a:t>
            </a:r>
            <a:br>
              <a:rPr b="0"/>
            </a:br>
            <a:r>
              <a:rPr sz="1100" b="0" i="1">
                <a:latin typeface="Helvetica Light"/>
                <a:ea typeface="Helvetica Light"/>
                <a:cs typeface="Helvetica Light"/>
                <a:sym typeface="Helvetica Light"/>
              </a:rPr>
              <a:t>Eficiencia energética y renovables, Transporte, Logística, Movilidad, Accesibilidad, Medio ambiente, Sostenibilidad, Urbanismo y Arquitectura, Participación ciudadana, Infraestructuras de telecomunicación, energía, agua, residuos y sistemas de información...</a:t>
            </a:r>
          </a:p>
          <a:p>
            <a:pPr marL="285750" indent="-285750">
              <a:buSzPct val="100000"/>
              <a:buBlip>
                <a:blip r:embed="rId2"/>
              </a:buBlip>
              <a:defRPr sz="1400" i="1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00" b="0" i="1"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285750" indent="-285750">
              <a:buSzPct val="100000"/>
              <a:buBlip>
                <a:blip r:embed="rId2"/>
              </a:buBlip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El resultado es visible: la confianza </a:t>
            </a:r>
            <a:r>
              <a:rPr b="0"/>
              <a:t>de quienes tienen la responsabilidad de gestionar la vida de millones de ciudadanos.</a:t>
            </a:r>
          </a:p>
        </p:txBody>
      </p:sp>
      <p:pic>
        <p:nvPicPr>
          <p:cNvPr id="139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763" y="613668"/>
            <a:ext cx="4553223" cy="45528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adroTexto 7"/>
          <p:cNvSpPr txBox="1"/>
          <p:nvPr/>
        </p:nvSpPr>
        <p:spPr>
          <a:xfrm>
            <a:off x="538013" y="503847"/>
            <a:ext cx="461310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FF33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Miles </a:t>
            </a:r>
            <a:r>
              <a:rPr b="0">
                <a:solidFill>
                  <a:srgbClr val="FFFFFF"/>
                </a:solidFill>
              </a:rPr>
              <a:t>de ideas</a:t>
            </a:r>
          </a:p>
          <a:p>
            <a:pPr>
              <a:defRPr b="1">
                <a:solidFill>
                  <a:srgbClr val="FF33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millones</a:t>
            </a:r>
            <a:r>
              <a:rPr b="0">
                <a:solidFill>
                  <a:srgbClr val="FCFFFC"/>
                </a:solidFill>
              </a:rPr>
              <a:t> de posibilidades</a:t>
            </a:r>
          </a:p>
        </p:txBody>
      </p:sp>
      <p:pic>
        <p:nvPicPr>
          <p:cNvPr id="142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682" y="2281914"/>
            <a:ext cx="3658949" cy="2510957"/>
          </a:xfrm>
          <a:prstGeom prst="rect">
            <a:avLst/>
          </a:prstGeom>
          <a:ln w="12700">
            <a:miter lim="400000"/>
          </a:ln>
          <a:effectLst>
            <a:outerShdw blurRad="635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790</Words>
  <Application>Microsoft Macintosh PowerPoint</Application>
  <PresentationFormat>Panorámica</PresentationFormat>
  <Paragraphs>118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Helvetica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Miguel ángel Romero Martín</cp:lastModifiedBy>
  <cp:revision>1</cp:revision>
  <dcterms:modified xsi:type="dcterms:W3CDTF">2023-10-25T05:10:26Z</dcterms:modified>
</cp:coreProperties>
</file>